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cs-CZ"/>
              <a:t>Kliknutím lze upravit styl.</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4/28/2021</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cs-CZ"/>
              <a:t>Kliknutím lze upravit styl.</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4/28/2021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4/28/2021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4/28/2021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4/28/2021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4/28/2021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6DFF08F-DC6B-4601-B491-B0F83F6DD2DA}" type="datetimeFigureOut">
              <a:rPr lang="en-US" dirty="0"/>
              <a:t>4/28/2021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6DFF08F-DC6B-4601-B491-B0F83F6DD2DA}" type="datetimeFigureOut">
              <a:rPr lang="en-US" dirty="0"/>
              <a:t>4/28/2021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4/28/2021</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5400" dirty="0"/>
              <a:t>Prezentace aktivit projektu</a:t>
            </a:r>
          </a:p>
        </p:txBody>
      </p:sp>
      <p:sp>
        <p:nvSpPr>
          <p:cNvPr id="3" name="Podnadpis 2"/>
          <p:cNvSpPr>
            <a:spLocks noGrp="1"/>
          </p:cNvSpPr>
          <p:nvPr>
            <p:ph type="subTitle" idx="1"/>
          </p:nvPr>
        </p:nvSpPr>
        <p:spPr/>
        <p:txBody>
          <a:bodyPr>
            <a:normAutofit/>
          </a:bodyPr>
          <a:lstStyle/>
          <a:p>
            <a:r>
              <a:rPr lang="cs-CZ" dirty="0"/>
              <a:t>NÁZEV PROJEKTU: MŠ </a:t>
            </a:r>
            <a:r>
              <a:rPr lang="cs-CZ" dirty="0" err="1"/>
              <a:t>Lohniského</a:t>
            </a:r>
            <a:r>
              <a:rPr lang="cs-CZ" dirty="0"/>
              <a:t> 830 – multikulturní šablony II.</a:t>
            </a:r>
          </a:p>
          <a:p>
            <a:r>
              <a:rPr lang="cs-CZ" dirty="0" err="1"/>
              <a:t>Reg</a:t>
            </a:r>
            <a:r>
              <a:rPr lang="cs-CZ" dirty="0"/>
              <a:t>. č. projektu: CZ.07.4.68/0.0/0.0/18_066/0001539</a:t>
            </a:r>
          </a:p>
        </p:txBody>
      </p:sp>
      <p:pic>
        <p:nvPicPr>
          <p:cNvPr id="7" name="Obrázek 6">
            <a:extLst>
              <a:ext uri="{FF2B5EF4-FFF2-40B4-BE49-F238E27FC236}">
                <a16:creationId xmlns:a16="http://schemas.microsoft.com/office/drawing/2014/main" id="{6B38521F-DA46-4E5D-9CC4-08B8EB6EABD9}"/>
              </a:ext>
            </a:extLst>
          </p:cNvPr>
          <p:cNvPicPr>
            <a:picLocks noChangeAspect="1"/>
          </p:cNvPicPr>
          <p:nvPr/>
        </p:nvPicPr>
        <p:blipFill>
          <a:blip r:embed="rId2"/>
          <a:stretch>
            <a:fillRect/>
          </a:stretch>
        </p:blipFill>
        <p:spPr>
          <a:xfrm>
            <a:off x="3328601" y="5305505"/>
            <a:ext cx="5534797" cy="1476581"/>
          </a:xfrm>
          <a:prstGeom prst="rect">
            <a:avLst/>
          </a:prstGeom>
        </p:spPr>
      </p:pic>
    </p:spTree>
    <p:extLst>
      <p:ext uri="{BB962C8B-B14F-4D97-AF65-F5344CB8AC3E}">
        <p14:creationId xmlns:p14="http://schemas.microsoft.com/office/powerpoint/2010/main" val="2251855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DVOJJAZYČNÝ </a:t>
            </a:r>
            <a:r>
              <a:rPr lang="cs-CZ" b="1" dirty="0" err="1"/>
              <a:t>ASisTENT</a:t>
            </a:r>
            <a:endParaRPr lang="cs-CZ" b="1" dirty="0"/>
          </a:p>
        </p:txBody>
      </p:sp>
      <p:sp>
        <p:nvSpPr>
          <p:cNvPr id="3" name="Zástupný symbol pro obsah 2"/>
          <p:cNvSpPr>
            <a:spLocks noGrp="1"/>
          </p:cNvSpPr>
          <p:nvPr>
            <p:ph idx="1"/>
          </p:nvPr>
        </p:nvSpPr>
        <p:spPr/>
        <p:txBody>
          <a:bodyPr/>
          <a:lstStyle/>
          <a:p>
            <a:pPr marL="0" indent="0">
              <a:buNone/>
            </a:pPr>
            <a:r>
              <a:rPr lang="cs-CZ" b="1" dirty="0">
                <a:solidFill>
                  <a:srgbClr val="444444"/>
                </a:solidFill>
                <a:latin typeface="Roboto"/>
              </a:rPr>
              <a:t>Dvojjazyčný asistent</a:t>
            </a:r>
            <a:r>
              <a:rPr lang="cs-CZ" dirty="0">
                <a:solidFill>
                  <a:srgbClr val="444444"/>
                </a:solidFill>
                <a:latin typeface="Roboto"/>
              </a:rPr>
              <a:t> je v podstatě běžný asistent pedagoga s tou výhodou, že ovládá další jazyk, v ideálním případě stejný jazyk jako žáci s OMJ ve třídě. Dvojjazyční asistenti jsou běžnou praxí například ve Velké Británii. Fungují zejména jako vícejazyčný zdroj pro učitele nebo pro výuku začátečníků, kterým poskytují velkou podporu. Zapojení dvojjazyčných asistentů se osvědčilo nejen při samotné pedagogické činnosti, ale i při podpoře žáků (a potažmo i jejich rodičů) v integračním procesu.</a:t>
            </a:r>
          </a:p>
          <a:p>
            <a:pPr marL="0" indent="0">
              <a:buNone/>
            </a:pPr>
            <a:r>
              <a:rPr lang="cs-CZ" dirty="0">
                <a:solidFill>
                  <a:srgbClr val="444444"/>
                </a:solidFill>
                <a:latin typeface="Roboto"/>
              </a:rPr>
              <a:t>Naše mateřská škola disponuje jedním dvojjazyčným asistentem, který poskytuje podporu pěti dětem ve dvou třídách. </a:t>
            </a:r>
          </a:p>
          <a:p>
            <a:pPr marL="0" indent="0">
              <a:buNone/>
            </a:pPr>
            <a:r>
              <a:rPr lang="cs-CZ" dirty="0">
                <a:solidFill>
                  <a:srgbClr val="444444"/>
                </a:solidFill>
                <a:latin typeface="Roboto"/>
              </a:rPr>
              <a:t>Náplní dvojjazyčného asistenta je podpora dětí s odlišným mateřským jazykem při edukativním procesu, spolupráce s učitelkou a zákonnými zástupci dítěte.</a:t>
            </a:r>
            <a:endParaRPr lang="cs-CZ" dirty="0"/>
          </a:p>
        </p:txBody>
      </p:sp>
    </p:spTree>
    <p:extLst>
      <p:ext uri="{BB962C8B-B14F-4D97-AF65-F5344CB8AC3E}">
        <p14:creationId xmlns:p14="http://schemas.microsoft.com/office/powerpoint/2010/main" val="3629995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INTENZIVNÍ JAZYKOVÉ KURZY ČESKÉHO JAZYKA </a:t>
            </a:r>
          </a:p>
        </p:txBody>
      </p:sp>
      <p:sp>
        <p:nvSpPr>
          <p:cNvPr id="3" name="Zástupný symbol pro obsah 2"/>
          <p:cNvSpPr>
            <a:spLocks noGrp="1"/>
          </p:cNvSpPr>
          <p:nvPr>
            <p:ph idx="1"/>
          </p:nvPr>
        </p:nvSpPr>
        <p:spPr/>
        <p:txBody>
          <a:bodyPr/>
          <a:lstStyle/>
          <a:p>
            <a:r>
              <a:rPr lang="cs-CZ" dirty="0">
                <a:solidFill>
                  <a:schemeClr val="bg1"/>
                </a:solidFill>
                <a:effectLst>
                  <a:outerShdw blurRad="38100" dist="38100" dir="2700000" algn="tl">
                    <a:srgbClr val="000000">
                      <a:alpha val="43137"/>
                    </a:srgbClr>
                  </a:outerShdw>
                </a:effectLst>
                <a:latin typeface="Roboto"/>
              </a:rPr>
              <a:t>Mateřská škola poskytuje dětem s odlišným mateřským jazykem (OMJ) bezplatně výuku českého jazyka.</a:t>
            </a:r>
          </a:p>
          <a:p>
            <a:r>
              <a:rPr lang="cs-CZ" dirty="0">
                <a:solidFill>
                  <a:schemeClr val="bg1"/>
                </a:solidFill>
                <a:effectLst>
                  <a:outerShdw blurRad="38100" dist="38100" dir="2700000" algn="tl">
                    <a:srgbClr val="000000">
                      <a:alpha val="43137"/>
                    </a:srgbClr>
                  </a:outerShdw>
                </a:effectLst>
                <a:latin typeface="Roboto"/>
              </a:rPr>
              <a:t>Děti s OMJ si češtinu osvojují jako druhý jazyk, tj. jazyk, který je pro ně zpočátku cizí, ale má se stát jejich nástrojem ke každodenní komunikaci a hlavně také prostředkem k úspěšnému přechodu k základnímu vzdělávání.</a:t>
            </a:r>
          </a:p>
          <a:p>
            <a:r>
              <a:rPr lang="cs-CZ" dirty="0">
                <a:solidFill>
                  <a:schemeClr val="bg1"/>
                </a:solidFill>
                <a:effectLst>
                  <a:outerShdw blurRad="38100" dist="38100" dir="2700000" algn="tl">
                    <a:srgbClr val="000000">
                      <a:alpha val="43137"/>
                    </a:srgbClr>
                  </a:outerShdw>
                </a:effectLst>
                <a:latin typeface="Roboto"/>
              </a:rPr>
              <a:t>Výuka českého jazyka je dětem poskytována zpravidla 2x týdně po dobu 30 minut. Ve skupině je nejvíce pět dětí.</a:t>
            </a:r>
          </a:p>
          <a:p>
            <a:r>
              <a:rPr lang="cs-CZ" dirty="0">
                <a:solidFill>
                  <a:schemeClr val="bg1"/>
                </a:solidFill>
                <a:effectLst>
                  <a:outerShdw blurRad="38100" dist="38100" dir="2700000" algn="tl">
                    <a:srgbClr val="000000">
                      <a:alpha val="43137"/>
                    </a:srgbClr>
                  </a:outerShdw>
                </a:effectLst>
                <a:latin typeface="Roboto"/>
              </a:rPr>
              <a:t>Výuka probíhá formou hry, názorných ukázek, obrázků, písniček a říkanek, tak aby dětem byla co nejvíce srozumitelná.</a:t>
            </a:r>
          </a:p>
          <a:p>
            <a:r>
              <a:rPr lang="cs-CZ" dirty="0">
                <a:solidFill>
                  <a:schemeClr val="bg1"/>
                </a:solidFill>
                <a:effectLst>
                  <a:outerShdw blurRad="38100" dist="38100" dir="2700000" algn="tl">
                    <a:srgbClr val="000000">
                      <a:alpha val="43137"/>
                    </a:srgbClr>
                  </a:outerShdw>
                </a:effectLst>
                <a:latin typeface="Roboto"/>
              </a:rPr>
              <a:t>Při výuce je využívána také interaktivní tabule</a:t>
            </a:r>
          </a:p>
          <a:p>
            <a:endParaRPr lang="cs-CZ" dirty="0">
              <a:solidFill>
                <a:schemeClr val="bg1"/>
              </a:solidFill>
              <a:effectLst>
                <a:outerShdw blurRad="38100" dist="38100" dir="2700000" algn="tl">
                  <a:srgbClr val="000000">
                    <a:alpha val="43137"/>
                  </a:srgbClr>
                </a:outerShdw>
              </a:effectLst>
              <a:latin typeface="Roboto"/>
            </a:endParaRPr>
          </a:p>
          <a:p>
            <a:endParaRPr lang="cs-CZ"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65655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KRÁTKÉ ZAHRANIČNÍ STÁŽE</a:t>
            </a:r>
          </a:p>
        </p:txBody>
      </p:sp>
      <p:sp>
        <p:nvSpPr>
          <p:cNvPr id="3" name="Zástupný symbol pro obsah 2"/>
          <p:cNvSpPr>
            <a:spLocks noGrp="1"/>
          </p:cNvSpPr>
          <p:nvPr>
            <p:ph idx="1"/>
          </p:nvPr>
        </p:nvSpPr>
        <p:spPr>
          <a:xfrm>
            <a:off x="1092083" y="2020916"/>
            <a:ext cx="9784080" cy="4206240"/>
          </a:xfrm>
        </p:spPr>
        <p:txBody>
          <a:bodyPr/>
          <a:lstStyle/>
          <a:p>
            <a:r>
              <a:rPr lang="cs-CZ" dirty="0">
                <a:solidFill>
                  <a:schemeClr val="bg1"/>
                </a:solidFill>
                <a:effectLst>
                  <a:outerShdw blurRad="38100" dist="38100" dir="2700000" algn="tl">
                    <a:srgbClr val="000000">
                      <a:alpha val="43137"/>
                    </a:srgbClr>
                  </a:outerShdw>
                </a:effectLst>
                <a:latin typeface="Roboto"/>
              </a:rPr>
              <a:t>Díky čerpání finančních prostředků prostřednictvím Výzvy č. 49 jsou plánované tři zahraniční stáže – 2x Slovensko a 1x Španělsko</a:t>
            </a:r>
          </a:p>
          <a:p>
            <a:r>
              <a:rPr lang="cs-CZ" dirty="0">
                <a:solidFill>
                  <a:schemeClr val="bg1"/>
                </a:solidFill>
                <a:effectLst>
                  <a:outerShdw blurRad="38100" dist="38100" dir="2700000" algn="tl">
                    <a:srgbClr val="000000">
                      <a:alpha val="43137"/>
                    </a:srgbClr>
                  </a:outerShdw>
                </a:effectLst>
                <a:latin typeface="Roboto"/>
              </a:rPr>
              <a:t>Jedné se o čtyřdenní stáže zaměřené na tzv. stínování a sdílení dobré praxe mezi školami</a:t>
            </a:r>
          </a:p>
          <a:p>
            <a:r>
              <a:rPr lang="cs-CZ" dirty="0">
                <a:solidFill>
                  <a:schemeClr val="bg1"/>
                </a:solidFill>
                <a:effectLst>
                  <a:outerShdw blurRad="38100" dist="38100" dir="2700000" algn="tl">
                    <a:srgbClr val="000000">
                      <a:alpha val="43137"/>
                    </a:srgbClr>
                  </a:outerShdw>
                </a:effectLst>
                <a:latin typeface="Roboto"/>
              </a:rPr>
              <a:t>Již v minulosti jsme takové stáže realizovali, a to do Španělska a na Maltu</a:t>
            </a:r>
          </a:p>
        </p:txBody>
      </p:sp>
    </p:spTree>
    <p:extLst>
      <p:ext uri="{BB962C8B-B14F-4D97-AF65-F5344CB8AC3E}">
        <p14:creationId xmlns:p14="http://schemas.microsoft.com/office/powerpoint/2010/main" val="1979375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ODBORNÉ SETKÁNÍ S RODIČI</a:t>
            </a:r>
            <a:br>
              <a:rPr lang="cs-CZ" b="1" dirty="0"/>
            </a:br>
            <a:r>
              <a:rPr lang="cs-CZ" b="1" dirty="0"/>
              <a:t>CESTA KOLEM SVĚTA</a:t>
            </a:r>
          </a:p>
        </p:txBody>
      </p:sp>
      <p:sp>
        <p:nvSpPr>
          <p:cNvPr id="3" name="Zástupný symbol pro obsah 2"/>
          <p:cNvSpPr>
            <a:spLocks noGrp="1"/>
          </p:cNvSpPr>
          <p:nvPr>
            <p:ph idx="1"/>
          </p:nvPr>
        </p:nvSpPr>
        <p:spPr/>
        <p:txBody>
          <a:bodyPr>
            <a:normAutofit/>
          </a:bodyPr>
          <a:lstStyle/>
          <a:p>
            <a:pPr marL="0" indent="0">
              <a:buNone/>
            </a:pPr>
            <a:r>
              <a:rPr lang="cs-CZ" sz="2400" dirty="0">
                <a:solidFill>
                  <a:schemeClr val="bg1"/>
                </a:solidFill>
                <a:effectLst>
                  <a:outerShdw blurRad="38100" dist="38100" dir="2700000" algn="tl">
                    <a:srgbClr val="000000">
                      <a:alpha val="43137"/>
                    </a:srgbClr>
                  </a:outerShdw>
                </a:effectLst>
                <a:latin typeface="Roboto"/>
              </a:rPr>
              <a:t>Cílem aktivity je:</a:t>
            </a:r>
          </a:p>
          <a:p>
            <a:r>
              <a:rPr lang="cs-CZ" sz="2400" dirty="0">
                <a:solidFill>
                  <a:schemeClr val="bg1"/>
                </a:solidFill>
                <a:effectLst>
                  <a:outerShdw blurRad="38100" dist="38100" dir="2700000" algn="tl">
                    <a:srgbClr val="000000">
                      <a:alpha val="43137"/>
                    </a:srgbClr>
                  </a:outerShdw>
                </a:effectLst>
                <a:latin typeface="Roboto"/>
              </a:rPr>
              <a:t> zapojení všech rodičů i cizojazyčných a jejich dětí do společných aktivit pořádaných na zahradě mateřské školy</a:t>
            </a:r>
          </a:p>
          <a:p>
            <a:r>
              <a:rPr lang="cs-CZ" sz="2400" dirty="0">
                <a:solidFill>
                  <a:schemeClr val="bg1"/>
                </a:solidFill>
                <a:effectLst>
                  <a:outerShdw blurRad="38100" dist="38100" dir="2700000" algn="tl">
                    <a:srgbClr val="000000">
                      <a:alpha val="43137"/>
                    </a:srgbClr>
                  </a:outerShdw>
                </a:effectLst>
                <a:latin typeface="Roboto"/>
              </a:rPr>
              <a:t>Seznámit rodiče s aktivitami projektu, které probíhají nebo jsou plánované</a:t>
            </a:r>
          </a:p>
          <a:p>
            <a:r>
              <a:rPr lang="cs-CZ" sz="2400" dirty="0">
                <a:solidFill>
                  <a:schemeClr val="bg1"/>
                </a:solidFill>
                <a:effectLst>
                  <a:outerShdw blurRad="38100" dist="38100" dir="2700000" algn="tl">
                    <a:srgbClr val="000000">
                      <a:alpha val="43137"/>
                    </a:srgbClr>
                  </a:outerShdw>
                </a:effectLst>
                <a:latin typeface="Roboto"/>
              </a:rPr>
              <a:t>Umožnit rodičům cizincům lépe se zapojit mezi majoritní společnost, navázat nová přátelství</a:t>
            </a:r>
          </a:p>
          <a:p>
            <a:r>
              <a:rPr lang="cs-CZ" sz="2400" dirty="0">
                <a:solidFill>
                  <a:schemeClr val="bg1"/>
                </a:solidFill>
                <a:effectLst>
                  <a:outerShdw blurRad="38100" dist="38100" dir="2700000" algn="tl">
                    <a:srgbClr val="000000">
                      <a:alpha val="43137"/>
                    </a:srgbClr>
                  </a:outerShdw>
                </a:effectLst>
                <a:latin typeface="Roboto"/>
              </a:rPr>
              <a:t>Představit svou zemi, jazyk, kulturu</a:t>
            </a:r>
          </a:p>
        </p:txBody>
      </p:sp>
    </p:spTree>
    <p:extLst>
      <p:ext uri="{BB962C8B-B14F-4D97-AF65-F5344CB8AC3E}">
        <p14:creationId xmlns:p14="http://schemas.microsoft.com/office/powerpoint/2010/main" val="2301746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Komunitně osvětové setkání</a:t>
            </a:r>
          </a:p>
        </p:txBody>
      </p:sp>
      <p:sp>
        <p:nvSpPr>
          <p:cNvPr id="3" name="Zástupný symbol pro obsah 2"/>
          <p:cNvSpPr>
            <a:spLocks noGrp="1"/>
          </p:cNvSpPr>
          <p:nvPr>
            <p:ph idx="1"/>
          </p:nvPr>
        </p:nvSpPr>
        <p:spPr/>
        <p:txBody>
          <a:bodyPr>
            <a:normAutofit fontScale="92500" lnSpcReduction="10000"/>
          </a:bodyPr>
          <a:lstStyle/>
          <a:p>
            <a:r>
              <a:rPr lang="cs-CZ" dirty="0">
                <a:solidFill>
                  <a:schemeClr val="bg1"/>
                </a:solidFill>
                <a:effectLst>
                  <a:outerShdw blurRad="38100" dist="38100" dir="2700000" algn="tl">
                    <a:srgbClr val="000000">
                      <a:alpha val="43137"/>
                    </a:srgbClr>
                  </a:outerShdw>
                </a:effectLst>
                <a:latin typeface="Roboto"/>
              </a:rPr>
              <a:t>V rámci této aktivity plánujeme návštěvu Domova seniorů </a:t>
            </a:r>
            <a:r>
              <a:rPr lang="cs-CZ" dirty="0" err="1">
                <a:solidFill>
                  <a:schemeClr val="bg1"/>
                </a:solidFill>
                <a:effectLst>
                  <a:outerShdw blurRad="38100" dist="38100" dir="2700000" algn="tl">
                    <a:srgbClr val="000000">
                      <a:alpha val="43137"/>
                    </a:srgbClr>
                  </a:outerShdw>
                </a:effectLst>
                <a:latin typeface="Roboto"/>
              </a:rPr>
              <a:t>Senecura</a:t>
            </a:r>
            <a:r>
              <a:rPr lang="cs-CZ" dirty="0">
                <a:solidFill>
                  <a:schemeClr val="bg1"/>
                </a:solidFill>
                <a:effectLst>
                  <a:outerShdw blurRad="38100" dist="38100" dir="2700000" algn="tl">
                    <a:srgbClr val="000000">
                      <a:alpha val="43137"/>
                    </a:srgbClr>
                  </a:outerShdw>
                </a:effectLst>
                <a:latin typeface="Roboto"/>
              </a:rPr>
              <a:t> v blízkém Slivenci.</a:t>
            </a:r>
          </a:p>
          <a:p>
            <a:r>
              <a:rPr lang="cs-CZ" dirty="0">
                <a:solidFill>
                  <a:schemeClr val="bg1"/>
                </a:solidFill>
                <a:effectLst>
                  <a:outerShdw blurRad="38100" dist="38100" dir="2700000" algn="tl">
                    <a:srgbClr val="000000">
                      <a:alpha val="43137"/>
                    </a:srgbClr>
                  </a:outerShdw>
                </a:effectLst>
                <a:latin typeface="Roboto"/>
              </a:rPr>
              <a:t>Cílem aktivity je posilování aktivního občanství rozvoj kompetencí v oblasti vzájemného porozumění a mezigeneračního soužití.</a:t>
            </a:r>
          </a:p>
          <a:p>
            <a:r>
              <a:rPr lang="cs-CZ" dirty="0">
                <a:solidFill>
                  <a:schemeClr val="bg1"/>
                </a:solidFill>
                <a:effectLst>
                  <a:outerShdw blurRad="38100" dist="38100" dir="2700000" algn="tl">
                    <a:srgbClr val="000000">
                      <a:alpha val="43137"/>
                    </a:srgbClr>
                  </a:outerShdw>
                </a:effectLst>
                <a:latin typeface="Roboto"/>
              </a:rPr>
              <a:t>Tato aktivita se uskuteční dle možností a vývoje situace s ohledem na probíhající epidemii tak, aby byla pro děti i seniory bezpečná.</a:t>
            </a:r>
          </a:p>
          <a:p>
            <a:r>
              <a:rPr lang="cs-CZ" dirty="0">
                <a:solidFill>
                  <a:schemeClr val="bg1"/>
                </a:solidFill>
                <a:effectLst>
                  <a:outerShdw blurRad="38100" dist="38100" dir="2700000" algn="tl">
                    <a:srgbClr val="000000">
                      <a:alpha val="43137"/>
                    </a:srgbClr>
                  </a:outerShdw>
                </a:effectLst>
                <a:latin typeface="Roboto"/>
              </a:rPr>
              <a:t>Do této aktivity budou zapojeni děti, zástupci MŠ, klienti domova seniorů a externí odborníci z domova seniorů, kteří budou průběh dopoledne moderovat</a:t>
            </a:r>
          </a:p>
          <a:p>
            <a:r>
              <a:rPr lang="cs-CZ" dirty="0">
                <a:solidFill>
                  <a:schemeClr val="bg1"/>
                </a:solidFill>
                <a:effectLst>
                  <a:outerShdw blurRad="38100" dist="38100" dir="2700000" algn="tl">
                    <a:srgbClr val="000000">
                      <a:alpha val="43137"/>
                    </a:srgbClr>
                  </a:outerShdw>
                </a:effectLst>
                <a:latin typeface="Roboto"/>
              </a:rPr>
              <a:t>Mateřská škola zabezpečí kulturní program – vystoupení dětí</a:t>
            </a:r>
          </a:p>
          <a:p>
            <a:r>
              <a:rPr lang="cs-CZ" dirty="0">
                <a:solidFill>
                  <a:schemeClr val="bg1"/>
                </a:solidFill>
                <a:effectLst>
                  <a:outerShdw blurRad="38100" dist="38100" dir="2700000" algn="tl">
                    <a:srgbClr val="000000">
                      <a:alpha val="43137"/>
                    </a:srgbClr>
                  </a:outerShdw>
                </a:effectLst>
                <a:latin typeface="Roboto"/>
              </a:rPr>
              <a:t>Občerstvení zajistí klienti domova seniorů</a:t>
            </a:r>
          </a:p>
          <a:p>
            <a:r>
              <a:rPr lang="cs-CZ" dirty="0">
                <a:solidFill>
                  <a:schemeClr val="bg1"/>
                </a:solidFill>
                <a:effectLst>
                  <a:outerShdw blurRad="38100" dist="38100" dir="2700000" algn="tl">
                    <a:srgbClr val="000000">
                      <a:alpha val="43137"/>
                    </a:srgbClr>
                  </a:outerShdw>
                </a:effectLst>
                <a:latin typeface="Roboto"/>
              </a:rPr>
              <a:t>Na závěr setkání proběhne </a:t>
            </a:r>
            <a:r>
              <a:rPr lang="cs-CZ">
                <a:solidFill>
                  <a:schemeClr val="bg1"/>
                </a:solidFill>
                <a:effectLst>
                  <a:outerShdw blurRad="38100" dist="38100" dir="2700000" algn="tl">
                    <a:srgbClr val="000000">
                      <a:alpha val="43137"/>
                    </a:srgbClr>
                  </a:outerShdw>
                </a:effectLst>
                <a:latin typeface="Roboto"/>
              </a:rPr>
              <a:t>vzájemná neformální diskuse </a:t>
            </a:r>
            <a:r>
              <a:rPr lang="cs-CZ" dirty="0">
                <a:solidFill>
                  <a:schemeClr val="bg1"/>
                </a:solidFill>
                <a:effectLst>
                  <a:outerShdw blurRad="38100" dist="38100" dir="2700000" algn="tl">
                    <a:srgbClr val="000000">
                      <a:alpha val="43137"/>
                    </a:srgbClr>
                  </a:outerShdw>
                </a:effectLst>
                <a:latin typeface="Roboto"/>
              </a:rPr>
              <a:t>mezi dětmi seniory, zástupci MŠ a odborníky</a:t>
            </a:r>
          </a:p>
        </p:txBody>
      </p:sp>
    </p:spTree>
    <p:extLst>
      <p:ext uri="{BB962C8B-B14F-4D97-AF65-F5344CB8AC3E}">
        <p14:creationId xmlns:p14="http://schemas.microsoft.com/office/powerpoint/2010/main" val="41140308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uhy">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TM03090430[[fn=Pruhy]]</Template>
  <TotalTime>199</TotalTime>
  <Words>482</Words>
  <Application>Microsoft Office PowerPoint</Application>
  <PresentationFormat>Širokoúhlá obrazovka</PresentationFormat>
  <Paragraphs>31</Paragraphs>
  <Slides>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vt:i4>
      </vt:variant>
    </vt:vector>
  </HeadingPairs>
  <TitlesOfParts>
    <vt:vector size="10" baseType="lpstr">
      <vt:lpstr>Corbel</vt:lpstr>
      <vt:lpstr>Roboto</vt:lpstr>
      <vt:lpstr>Wingdings</vt:lpstr>
      <vt:lpstr>Pruhy</vt:lpstr>
      <vt:lpstr>Prezentace aktivit projektu</vt:lpstr>
      <vt:lpstr>DVOJJAZYČNÝ ASisTENT</vt:lpstr>
      <vt:lpstr>INTENZIVNÍ JAZYKOVÉ KURZY ČESKÉHO JAZYKA </vt:lpstr>
      <vt:lpstr>KRÁTKÉ ZAHRANIČNÍ STÁŽE</vt:lpstr>
      <vt:lpstr>ODBORNÉ SETKÁNÍ S RODIČI CESTA KOLEM SVĚTA</vt:lpstr>
      <vt:lpstr>Komunitně osvětové setkání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MULTIKULTURNÍ ŠABLONA Č.49</dc:title>
  <dc:creator>Reditelna</dc:creator>
  <cp:lastModifiedBy>Hans Sasek</cp:lastModifiedBy>
  <cp:revision>27</cp:revision>
  <dcterms:created xsi:type="dcterms:W3CDTF">2021-04-20T11:18:54Z</dcterms:created>
  <dcterms:modified xsi:type="dcterms:W3CDTF">2021-04-28T07:47:50Z</dcterms:modified>
</cp:coreProperties>
</file>